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</p:sldMasterIdLst>
  <p:notesMasterIdLst>
    <p:notesMasterId r:id="rId21"/>
  </p:notesMasterIdLst>
  <p:sldIdLst>
    <p:sldId id="256" r:id="rId2"/>
    <p:sldId id="259" r:id="rId3"/>
    <p:sldId id="264" r:id="rId4"/>
    <p:sldId id="258" r:id="rId5"/>
    <p:sldId id="265" r:id="rId6"/>
    <p:sldId id="260" r:id="rId7"/>
    <p:sldId id="266" r:id="rId8"/>
    <p:sldId id="261" r:id="rId9"/>
    <p:sldId id="267" r:id="rId10"/>
    <p:sldId id="269" r:id="rId11"/>
    <p:sldId id="270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6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/>
    <p:restoredTop sz="94580"/>
  </p:normalViewPr>
  <p:slideViewPr>
    <p:cSldViewPr snapToGrid="0" snapToObjects="1">
      <p:cViewPr varScale="1">
        <p:scale>
          <a:sx n="84" d="100"/>
          <a:sy n="84" d="100"/>
        </p:scale>
        <p:origin x="200" y="7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gif>
</file>

<file path=ppt/media/image18.tiff>
</file>

<file path=ppt/media/image2.tiff>
</file>

<file path=ppt/media/image3.tiff>
</file>

<file path=ppt/media/image4.tiff>
</file>

<file path=ppt/media/image5.gif>
</file>

<file path=ppt/media/image6.tiff>
</file>

<file path=ppt/media/image7.tif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8ED46-B1DB-BF4A-860A-39B9CE5FB603}" type="datetimeFigureOut">
              <a:rPr lang="en-US" smtClean="0"/>
              <a:t>5/23/17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9C875-9C01-EA48-BC0D-B95A6BF26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224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9C875-9C01-EA48-BC0D-B95A6BF26A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0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9C875-9C01-EA48-BC0D-B95A6BF26A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37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9C875-9C01-EA48-BC0D-B95A6BF26A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97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A54C80-263E-416B-A8E0-580EDEADCBDC}" type="datetimeFigureOut">
              <a:rPr lang="en-US" smtClean="0"/>
              <a:t>5/23/17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11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67856"/>
            <a:ext cx="10058400" cy="1057256"/>
          </a:xfrm>
        </p:spPr>
        <p:txBody>
          <a:bodyPr/>
          <a:lstStyle/>
          <a:p>
            <a:pPr algn="l"/>
            <a:r>
              <a:rPr lang="en-US" sz="4800" dirty="0" smtClean="0"/>
              <a:t>Introduction to Machine Learning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DSLA Course</a:t>
            </a:r>
          </a:p>
          <a:p>
            <a:r>
              <a:rPr lang="en-US" dirty="0" smtClean="0"/>
              <a:t>Rohit Padebettu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21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 2 : Click Data Analysis in the Data tab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907" y="3066221"/>
            <a:ext cx="9885821" cy="231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3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 </a:t>
            </a:r>
            <a:r>
              <a:rPr lang="en-US" sz="2800" i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: Select Regression and Click OK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0" t="26296" r="1813" b="4526"/>
          <a:stretch/>
        </p:blipFill>
        <p:spPr>
          <a:xfrm>
            <a:off x="2919428" y="3035394"/>
            <a:ext cx="6430780" cy="315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75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 4 : Configure Inputs and Click OK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520" y="2710276"/>
            <a:ext cx="5268595" cy="355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4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 5 : Profit!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775" y="2849879"/>
            <a:ext cx="6438085" cy="346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 6 : Visualize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908" y="2710276"/>
            <a:ext cx="5359655" cy="35706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128" y="2958877"/>
            <a:ext cx="40386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00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 7 : Time to make some changes!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406" y="2710276"/>
            <a:ext cx="4676411" cy="3570603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 flipV="1">
            <a:off x="6263640" y="3718560"/>
            <a:ext cx="3352800" cy="4267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16440" y="3931920"/>
            <a:ext cx="1767840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Why did we check this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9519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 8 : Visualize Again !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83" y="2855522"/>
            <a:ext cx="4737735" cy="3365500"/>
          </a:xfrm>
          <a:prstGeom prst="rect">
            <a:avLst/>
          </a:prstGeom>
        </p:spPr>
      </p:pic>
      <p:pic>
        <p:nvPicPr>
          <p:cNvPr id="3" name="Picture 2">
            <a:hlinkHover r:id="" action="ppaction://noaction" highlightClick="1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818" y="3112734"/>
            <a:ext cx="5068578" cy="285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669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Conclusion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22294" y="3117174"/>
            <a:ext cx="566628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dirty="0" smtClean="0">
                <a:solidFill>
                  <a:srgbClr val="0070C0"/>
                </a:solidFill>
                <a:latin typeface="Cambria Math" charset="0"/>
                <a:ea typeface="Cambria Math" charset="0"/>
                <a:cs typeface="Cambria Math" charset="0"/>
              </a:rPr>
              <a:t>Mileage  ≈  37.28   -  5.34 * (Weight)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28996" y="4002374"/>
            <a:ext cx="9548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C00000"/>
                </a:solidFill>
              </a:rPr>
              <a:t>Gas Mileage of a car is expected to decrease if Weight of the car increases !</a:t>
            </a:r>
            <a:endParaRPr lang="en-US" sz="2400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422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Moral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91908" y="3327816"/>
            <a:ext cx="98858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</a:rPr>
              <a:t>“ It is through science that we prove, but through </a:t>
            </a:r>
            <a:r>
              <a:rPr lang="en-US" sz="2400" b="1" i="1" dirty="0">
                <a:solidFill>
                  <a:srgbClr val="C00000"/>
                </a:solidFill>
              </a:rPr>
              <a:t>i</a:t>
            </a:r>
            <a:r>
              <a:rPr lang="en-US" sz="2400" b="1" i="1" dirty="0" smtClean="0">
                <a:solidFill>
                  <a:srgbClr val="C00000"/>
                </a:solidFill>
              </a:rPr>
              <a:t>ntuition that we discover”</a:t>
            </a:r>
          </a:p>
          <a:p>
            <a:pPr lvl="4"/>
            <a:r>
              <a:rPr lang="en-US" dirty="0"/>
              <a:t>	</a:t>
            </a:r>
            <a:r>
              <a:rPr lang="en-US" dirty="0" smtClean="0"/>
              <a:t>											</a:t>
            </a:r>
            <a:r>
              <a:rPr lang="en-US" b="1" dirty="0" smtClean="0"/>
              <a:t>- Henri Poincare</a:t>
            </a:r>
          </a:p>
          <a:p>
            <a:pPr lvl="4"/>
            <a:r>
              <a:rPr lang="en-US" b="1" dirty="0"/>
              <a:t>	</a:t>
            </a:r>
            <a:r>
              <a:rPr lang="en-US" b="1" dirty="0" smtClean="0"/>
              <a:t>											</a:t>
            </a:r>
            <a:r>
              <a:rPr lang="en-US" dirty="0" smtClean="0"/>
              <a:t>(French Mathematician)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71" y="2394250"/>
            <a:ext cx="11392525" cy="40360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0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</a:t>
            </a:r>
            <a:r>
              <a:rPr lang="mr-IN" dirty="0" smtClean="0"/>
              <a:t>–</a:t>
            </a:r>
            <a:r>
              <a:rPr lang="en-US" dirty="0" smtClean="0"/>
              <a:t> What?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88228"/>
            <a:ext cx="8596668" cy="509039"/>
          </a:xfrm>
        </p:spPr>
        <p:txBody>
          <a:bodyPr/>
          <a:lstStyle/>
          <a:p>
            <a:r>
              <a:rPr lang="en-US" dirty="0" smtClean="0"/>
              <a:t>What does Machine Learning mean to you?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679305" y="1963711"/>
            <a:ext cx="24763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”Giving computers </a:t>
            </a:r>
            <a:r>
              <a:rPr lang="en-US" b="1" dirty="0">
                <a:solidFill>
                  <a:srgbClr val="FF0000"/>
                </a:solidFill>
              </a:rPr>
              <a:t>the ability to learn without being explicitly programmed</a:t>
            </a:r>
            <a:r>
              <a:rPr lang="en-US" b="1" dirty="0" smtClean="0">
                <a:solidFill>
                  <a:srgbClr val="FF0000"/>
                </a:solidFill>
              </a:rPr>
              <a:t>.” </a:t>
            </a: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r>
              <a:rPr lang="en-US" b="1" dirty="0"/>
              <a:t>	</a:t>
            </a:r>
            <a:r>
              <a:rPr lang="en-US" b="1" dirty="0" smtClean="0"/>
              <a:t>     </a:t>
            </a:r>
            <a:r>
              <a:rPr lang="mr-IN" b="1" dirty="0" smtClean="0"/>
              <a:t>–</a:t>
            </a:r>
            <a:r>
              <a:rPr lang="en-US" b="1" dirty="0" smtClean="0"/>
              <a:t> Arthur Samuel</a:t>
            </a:r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396" y="2840874"/>
            <a:ext cx="38100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01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</a:t>
            </a:r>
            <a:r>
              <a:rPr lang="mr-IN" dirty="0" smtClean="0"/>
              <a:t>–</a:t>
            </a:r>
            <a:r>
              <a:rPr lang="en-US" dirty="0" smtClean="0"/>
              <a:t> Where?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934138" y="1919032"/>
            <a:ext cx="24134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“</a:t>
            </a:r>
            <a:r>
              <a:rPr lang="en-US" b="1" i="1" dirty="0">
                <a:solidFill>
                  <a:srgbClr val="FF0000"/>
                </a:solidFill>
              </a:rPr>
              <a:t>Anyone who stops learning is old, whether at twenty or eighty. Anyone who keeps learning stays young. The greatest thing in life is to keep your mind young</a:t>
            </a:r>
            <a:r>
              <a:rPr lang="en-US" b="1" i="1" dirty="0" smtClean="0">
                <a:solidFill>
                  <a:srgbClr val="FF0000"/>
                </a:solidFill>
              </a:rPr>
              <a:t>.”				</a:t>
            </a:r>
            <a:r>
              <a:rPr lang="mr-IN" b="1" dirty="0" smtClean="0"/>
              <a:t>–</a:t>
            </a:r>
            <a:r>
              <a:rPr lang="en-US" b="1" dirty="0" smtClean="0"/>
              <a:t> Henry Ford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1919032"/>
            <a:ext cx="7516291" cy="437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043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</a:t>
            </a:r>
            <a:r>
              <a:rPr lang="mr-IN" dirty="0" smtClean="0"/>
              <a:t>–</a:t>
            </a:r>
            <a:r>
              <a:rPr lang="en-US" dirty="0" smtClean="0"/>
              <a:t> How?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29009" y="2017044"/>
            <a:ext cx="20266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“Prediction is difficult, especially about the future”</a:t>
            </a:r>
          </a:p>
          <a:p>
            <a:r>
              <a:rPr lang="en-US" b="1" dirty="0">
                <a:solidFill>
                  <a:srgbClr val="FF0000"/>
                </a:solidFill>
              </a:rPr>
              <a:t>	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</a:p>
          <a:p>
            <a:r>
              <a:rPr lang="en-US" b="1" dirty="0">
                <a:solidFill>
                  <a:srgbClr val="FF0000"/>
                </a:solidFill>
              </a:rPr>
              <a:t>	 </a:t>
            </a:r>
            <a:r>
              <a:rPr lang="en-US" b="1" dirty="0" smtClean="0">
                <a:solidFill>
                  <a:srgbClr val="FF0000"/>
                </a:solidFill>
              </a:rPr>
              <a:t>   </a:t>
            </a:r>
            <a:r>
              <a:rPr lang="en-US" b="1" dirty="0" smtClean="0"/>
              <a:t>- Yogi Berra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222" y="2116463"/>
            <a:ext cx="7540365" cy="380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6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</a:t>
            </a:r>
            <a:r>
              <a:rPr lang="mr-IN" dirty="0" smtClean="0"/>
              <a:t>–</a:t>
            </a:r>
            <a:r>
              <a:rPr lang="en-US" dirty="0" smtClean="0"/>
              <a:t> Why?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202" y="1919032"/>
            <a:ext cx="7896818" cy="4228088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114021" y="2047024"/>
            <a:ext cx="24463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“Don’t you want to build something like this ? ”</a:t>
            </a:r>
          </a:p>
          <a:p>
            <a:r>
              <a:rPr lang="en-US" b="1" dirty="0">
                <a:solidFill>
                  <a:srgbClr val="FF0000"/>
                </a:solidFill>
              </a:rPr>
              <a:t>	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</a:p>
          <a:p>
            <a:r>
              <a:rPr lang="en-US" b="1" dirty="0" smtClean="0"/>
              <a:t>                - Yours Truly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0500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74753"/>
            <a:ext cx="9320884" cy="1364105"/>
          </a:xfrm>
        </p:spPr>
        <p:txBody>
          <a:bodyPr>
            <a:normAutofit/>
          </a:bodyPr>
          <a:lstStyle/>
          <a:p>
            <a:r>
              <a:rPr lang="en-US" sz="4400" dirty="0" smtClean="0"/>
              <a:t>Machine Learning </a:t>
            </a:r>
            <a:r>
              <a:rPr lang="mr-IN" sz="4400" dirty="0" smtClean="0"/>
              <a:t>–</a:t>
            </a:r>
            <a:r>
              <a:rPr lang="en-US" sz="4400" dirty="0" smtClean="0"/>
              <a:t> Linear Regression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8040" y="1738857"/>
            <a:ext cx="4464071" cy="4047345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sz="2800" b="1" dirty="0" smtClean="0"/>
              <a:t>What is a Linear Regression?</a:t>
            </a:r>
          </a:p>
          <a:p>
            <a:endParaRPr lang="en-US" sz="2800" dirty="0" smtClean="0"/>
          </a:p>
          <a:p>
            <a:pPr lvl="2"/>
            <a:r>
              <a:rPr lang="en-US" sz="1800" dirty="0" smtClean="0"/>
              <a:t>How many points necessary to draw a line?</a:t>
            </a:r>
          </a:p>
          <a:p>
            <a:pPr lvl="2"/>
            <a:r>
              <a:rPr lang="en-US" sz="1800" dirty="0" smtClean="0"/>
              <a:t>Ex: Time vs Distance problem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15" y="1860299"/>
            <a:ext cx="3965328" cy="21773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243" y="4037626"/>
            <a:ext cx="3860800" cy="22319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8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74753"/>
            <a:ext cx="9320884" cy="1364105"/>
          </a:xfrm>
        </p:spPr>
        <p:txBody>
          <a:bodyPr>
            <a:normAutofit/>
          </a:bodyPr>
          <a:lstStyle/>
          <a:p>
            <a:r>
              <a:rPr lang="en-US" sz="4400" dirty="0" smtClean="0"/>
              <a:t>Linear Regression </a:t>
            </a:r>
            <a:r>
              <a:rPr lang="mr-IN" sz="4400" dirty="0" smtClean="0"/>
              <a:t>–</a:t>
            </a:r>
            <a:r>
              <a:rPr lang="en-US" sz="4400" dirty="0" smtClean="0"/>
              <a:t> RMSE</a:t>
            </a:r>
            <a:endParaRPr lang="en-US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903749"/>
            <a:ext cx="7348095" cy="41989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651877" y="1903749"/>
            <a:ext cx="2500805" cy="40318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Best Fit Line Minimizes</a:t>
            </a:r>
          </a:p>
          <a:p>
            <a:endParaRPr lang="en-US" sz="32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</a:t>
            </a:r>
            <a:r>
              <a:rPr lang="en-US" sz="40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oot</a:t>
            </a:r>
          </a:p>
          <a:p>
            <a:r>
              <a:rPr lang="en-US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</a:t>
            </a:r>
            <a:r>
              <a:rPr lang="en-US" sz="40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ean</a:t>
            </a:r>
          </a:p>
          <a:p>
            <a:r>
              <a:rPr lang="en-US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</a:t>
            </a:r>
            <a:r>
              <a:rPr lang="en-US" sz="40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quared</a:t>
            </a:r>
          </a:p>
          <a:p>
            <a:r>
              <a:rPr lang="en-US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</a:t>
            </a:r>
            <a:r>
              <a:rPr lang="en-US" sz="40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rror</a:t>
            </a:r>
            <a:endParaRPr lang="en-US" sz="4000" b="0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6804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6178998"/>
              </p:ext>
            </p:extLst>
          </p:nvPr>
        </p:nvGraphicFramePr>
        <p:xfrm>
          <a:off x="1191908" y="3194557"/>
          <a:ext cx="9885820" cy="22618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71455"/>
                <a:gridCol w="1059195"/>
                <a:gridCol w="1059195"/>
                <a:gridCol w="1059195"/>
                <a:gridCol w="1059195"/>
                <a:gridCol w="1059195"/>
                <a:gridCol w="1059195"/>
                <a:gridCol w="1059195"/>
              </a:tblGrid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Model</a:t>
                      </a:r>
                      <a:endParaRPr lang="en-US" sz="1800" b="1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0070C0"/>
                          </a:solidFill>
                          <a:effectLst/>
                        </a:rPr>
                        <a:t>mpg</a:t>
                      </a:r>
                      <a:endParaRPr lang="en-US" sz="1800" b="1" i="0" u="none" strike="noStrike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0070C0"/>
                          </a:solidFill>
                          <a:effectLst/>
                        </a:rPr>
                        <a:t>cyl</a:t>
                      </a:r>
                      <a:endParaRPr lang="en-US" sz="1800" b="1" i="0" u="none" strike="noStrike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0070C0"/>
                          </a:solidFill>
                          <a:effectLst/>
                        </a:rPr>
                        <a:t>disp</a:t>
                      </a:r>
                      <a:endParaRPr lang="en-US" sz="1800" b="1" i="0" u="none" strike="noStrike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0070C0"/>
                          </a:solidFill>
                          <a:effectLst/>
                        </a:rPr>
                        <a:t>hp</a:t>
                      </a:r>
                      <a:endParaRPr lang="en-US" sz="1800" b="1" i="0" u="none" strike="noStrike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0070C0"/>
                          </a:solidFill>
                          <a:effectLst/>
                        </a:rPr>
                        <a:t>drat</a:t>
                      </a:r>
                      <a:endParaRPr lang="en-US" sz="1800" b="1" i="0" u="none" strike="noStrike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0070C0"/>
                          </a:solidFill>
                          <a:effectLst/>
                        </a:rPr>
                        <a:t>wt</a:t>
                      </a:r>
                      <a:endParaRPr lang="en-US" sz="1800" b="1" i="0" u="none" strike="noStrike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qsec</a:t>
                      </a:r>
                      <a:endParaRPr lang="en-US" sz="1800" b="1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Mazda RX4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u="none" strike="noStrike">
                          <a:effectLst/>
                        </a:rPr>
                        <a:t>21</a:t>
                      </a:r>
                      <a:endParaRPr lang="cs-CZ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160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u="none" strike="noStrike">
                          <a:effectLst/>
                        </a:rPr>
                        <a:t>110</a:t>
                      </a:r>
                      <a:endParaRPr lang="cs-CZ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3.9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2.62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16.46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Mazda RX4 Wag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u="none" strike="noStrike" dirty="0">
                          <a:effectLst/>
                        </a:rPr>
                        <a:t>21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160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u="none" strike="noStrike">
                          <a:effectLst/>
                        </a:rPr>
                        <a:t>110</a:t>
                      </a:r>
                      <a:endParaRPr lang="cs-CZ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3.9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800" u="none" strike="noStrike">
                          <a:effectLst/>
                        </a:rPr>
                        <a:t>2.875</a:t>
                      </a:r>
                      <a:endParaRPr lang="fi-FI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>
                          <a:effectLst/>
                        </a:rPr>
                        <a:t>17.02</a:t>
                      </a:r>
                      <a:endParaRPr lang="nb-NO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Datsun 710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22.8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800" u="none" strike="noStrike" dirty="0">
                          <a:effectLst/>
                        </a:rPr>
                        <a:t>108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800" u="none" strike="noStrike">
                          <a:effectLst/>
                        </a:rPr>
                        <a:t>93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3.85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2.32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18.61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Hornet 4 Drive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>
                          <a:effectLst/>
                        </a:rPr>
                        <a:t>21.4</a:t>
                      </a:r>
                      <a:endParaRPr lang="nb-NO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800" u="none" strike="noStrike" dirty="0">
                          <a:effectLst/>
                        </a:rPr>
                        <a:t>258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u="none" strike="noStrike" dirty="0">
                          <a:effectLst/>
                        </a:rPr>
                        <a:t>110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</a:rPr>
                        <a:t>3.08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800" u="none" strike="noStrike" dirty="0">
                          <a:effectLst/>
                        </a:rPr>
                        <a:t>3.215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19.44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Hornet Sportabout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18.7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u="none" strike="noStrike" dirty="0">
                          <a:effectLst/>
                        </a:rPr>
                        <a:t>360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175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3.15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</a:rPr>
                        <a:t>3.44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</a:rPr>
                        <a:t>17.02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Can you predict the Mileage of a car given its Weight?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67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908" y="994773"/>
            <a:ext cx="8596668" cy="825661"/>
          </a:xfrm>
        </p:spPr>
        <p:txBody>
          <a:bodyPr/>
          <a:lstStyle/>
          <a:p>
            <a:r>
              <a:rPr lang="en-US" dirty="0" smtClean="0"/>
              <a:t>Instructor Case - Motor Trends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1605244"/>
              </p:ext>
            </p:extLst>
          </p:nvPr>
        </p:nvGraphicFramePr>
        <p:xfrm>
          <a:off x="3839895" y="3179567"/>
          <a:ext cx="4589845" cy="22618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71455"/>
                <a:gridCol w="1059195"/>
                <a:gridCol w="1059195"/>
              </a:tblGrid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Model</a:t>
                      </a:r>
                      <a:endParaRPr lang="en-US" sz="1800" b="1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solidFill>
                            <a:srgbClr val="0070C0"/>
                          </a:solidFill>
                          <a:effectLst/>
                        </a:rPr>
                        <a:t>mpg</a:t>
                      </a:r>
                      <a:endParaRPr lang="en-US" sz="1800" b="1" i="0" u="none" strike="noStrike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 err="1">
                          <a:solidFill>
                            <a:srgbClr val="0070C0"/>
                          </a:solidFill>
                          <a:effectLst/>
                        </a:rPr>
                        <a:t>wt</a:t>
                      </a:r>
                      <a:endParaRPr lang="en-US" sz="1800" b="1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Mazda RX4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u="none" strike="noStrike">
                          <a:effectLst/>
                        </a:rPr>
                        <a:t>21</a:t>
                      </a:r>
                      <a:endParaRPr lang="cs-CZ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2.62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Mazda RX4 Wag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u="none" strike="noStrike" dirty="0">
                          <a:effectLst/>
                        </a:rPr>
                        <a:t>21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800" u="none" strike="noStrike">
                          <a:effectLst/>
                        </a:rPr>
                        <a:t>2.875</a:t>
                      </a:r>
                      <a:endParaRPr lang="fi-FI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Datsun 710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22.8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2.32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Hornet 4 Drive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>
                          <a:effectLst/>
                        </a:rPr>
                        <a:t>21.4</a:t>
                      </a:r>
                      <a:endParaRPr lang="nb-NO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800" u="none" strike="noStrike" dirty="0">
                          <a:effectLst/>
                        </a:rPr>
                        <a:t>3.215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769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Hornet Sportabout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</a:rPr>
                        <a:t>18.7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</a:rPr>
                        <a:t>3.44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1908" y="2166304"/>
            <a:ext cx="9885820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800" i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 1 : Arrange the data in this form</a:t>
            </a:r>
            <a:endParaRPr lang="en-US" sz="2800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4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1428</TotalTime>
  <Words>386</Words>
  <Application>Microsoft Macintosh PowerPoint</Application>
  <PresentationFormat>Widescreen</PresentationFormat>
  <Paragraphs>130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Cambria Math</vt:lpstr>
      <vt:lpstr>Mangal</vt:lpstr>
      <vt:lpstr>Retrospect</vt:lpstr>
      <vt:lpstr>Introduction to Machine Learning</vt:lpstr>
      <vt:lpstr>Machine Learning – What?</vt:lpstr>
      <vt:lpstr>Machine Learning – Where?</vt:lpstr>
      <vt:lpstr>Machine Learning – How?</vt:lpstr>
      <vt:lpstr>Machine Learning – Why?</vt:lpstr>
      <vt:lpstr>Machine Learning – Linear Regression</vt:lpstr>
      <vt:lpstr>Linear Regression – RMSE</vt:lpstr>
      <vt:lpstr>Instructor Case - Motor Trends</vt:lpstr>
      <vt:lpstr>Instructor Case - Motor Trends</vt:lpstr>
      <vt:lpstr>Instructor Case - Motor Trends</vt:lpstr>
      <vt:lpstr>Instructor Case - Motor Trends</vt:lpstr>
      <vt:lpstr>Instructor Case - Motor Trends</vt:lpstr>
      <vt:lpstr>Instructor Case - Motor Trends</vt:lpstr>
      <vt:lpstr>Instructor Case - Motor Trends</vt:lpstr>
      <vt:lpstr>Instructor Case - Motor Trends</vt:lpstr>
      <vt:lpstr>Instructor Case - Motor Trends</vt:lpstr>
      <vt:lpstr>Instructor Case - Motor Trends</vt:lpstr>
      <vt:lpstr>Instructor Case - Motor Trends</vt:lpstr>
      <vt:lpstr>Machine Learning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Rohit Padebettu</dc:creator>
  <cp:lastModifiedBy>Rohit Padebettu</cp:lastModifiedBy>
  <cp:revision>26</cp:revision>
  <dcterms:created xsi:type="dcterms:W3CDTF">2017-05-14T13:41:10Z</dcterms:created>
  <dcterms:modified xsi:type="dcterms:W3CDTF">2017-05-23T21:38:15Z</dcterms:modified>
</cp:coreProperties>
</file>

<file path=docProps/thumbnail.jpeg>
</file>